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59" r:id="rId4"/>
    <p:sldId id="27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>
      <p:cViewPr varScale="1">
        <p:scale>
          <a:sx n="89" d="100"/>
          <a:sy n="89" d="100"/>
        </p:scale>
        <p:origin x="408" y="53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3/17/2024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3/17/2024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1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22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03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75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97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1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77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5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7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3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4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6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42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6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2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1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3/17/2024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3/17/2024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3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8836" y="1828799"/>
            <a:ext cx="3108960" cy="8382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9"/>
          </p:nvPr>
        </p:nvSpPr>
        <p:spPr>
          <a:xfrm>
            <a:off x="1208836" y="2750600"/>
            <a:ext cx="3108959" cy="3421599"/>
          </a:xfrm>
        </p:spPr>
        <p:txBody>
          <a:bodyPr/>
          <a:lstStyle>
            <a:lvl1pPr marL="45720" marR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None/>
              <a:tabLst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539933" y="1828799"/>
            <a:ext cx="3108960" cy="8382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7"/>
          </p:nvPr>
        </p:nvSpPr>
        <p:spPr>
          <a:xfrm>
            <a:off x="4539933" y="2750600"/>
            <a:ext cx="3108959" cy="3421599"/>
          </a:xfrm>
        </p:spPr>
        <p:txBody>
          <a:bodyPr/>
          <a:lstStyle>
            <a:lvl1pPr marL="45720" marR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None/>
              <a:tabLst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5"/>
          </p:nvPr>
        </p:nvSpPr>
        <p:spPr>
          <a:xfrm>
            <a:off x="7862253" y="1828799"/>
            <a:ext cx="3108960" cy="8382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8"/>
          </p:nvPr>
        </p:nvSpPr>
        <p:spPr>
          <a:xfrm>
            <a:off x="7862253" y="2750600"/>
            <a:ext cx="3108959" cy="3421599"/>
          </a:xfrm>
        </p:spPr>
        <p:txBody>
          <a:bodyPr/>
          <a:lstStyle>
            <a:lvl1pPr marL="45720" marR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None/>
              <a:tabLst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8C9B-A0D4-429E-B220-795D09FEE865}" type="datetime1">
              <a:rPr lang="en-US" smtClean="0"/>
              <a:t>3/17/2024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2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6911">
          <p15:clr>
            <a:srgbClr val="FBAE40"/>
          </p15:clr>
        </p15:guide>
        <p15:guide id="4" pos="76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3/17/2024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0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3/17/2024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1700808"/>
            <a:ext cx="4704103" cy="4896544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0"/>
              </a:schemeClr>
            </a:glow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780" y="836712"/>
            <a:ext cx="10493425" cy="1152127"/>
          </a:xfrm>
        </p:spPr>
        <p:txBody>
          <a:bodyPr>
            <a:noAutofit/>
          </a:bodyPr>
          <a:lstStyle/>
          <a:p>
            <a:r>
              <a:rPr lang="en-US" sz="4800" dirty="0" smtClean="0"/>
              <a:t>Loan repayment assessment</a:t>
            </a:r>
            <a:br>
              <a:rPr lang="en-US" sz="4800" dirty="0" smtClean="0"/>
            </a:br>
            <a:r>
              <a:rPr lang="en-US" sz="4800" dirty="0" smtClean="0"/>
              <a:t>in banking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780" y="2564904"/>
            <a:ext cx="7848600" cy="1143000"/>
          </a:xfrm>
        </p:spPr>
        <p:txBody>
          <a:bodyPr/>
          <a:lstStyle/>
          <a:p>
            <a:r>
              <a:rPr lang="en-US" dirty="0" smtClean="0"/>
              <a:t>- The task </a:t>
            </a:r>
            <a:r>
              <a:rPr lang="en-US" dirty="0"/>
              <a:t>is to build </a:t>
            </a:r>
            <a:r>
              <a:rPr lang="en-US" dirty="0" smtClean="0"/>
              <a:t>a model </a:t>
            </a:r>
            <a:r>
              <a:rPr lang="en-US" dirty="0"/>
              <a:t>based on </a:t>
            </a:r>
            <a:r>
              <a:rPr lang="en-US" dirty="0" smtClean="0"/>
              <a:t>the</a:t>
            </a:r>
          </a:p>
          <a:p>
            <a:r>
              <a:rPr lang="en-US" dirty="0" smtClean="0"/>
              <a:t>details provided in KnowledgeHut </a:t>
            </a:r>
            <a:r>
              <a:rPr lang="en-IN" dirty="0" smtClean="0"/>
              <a:t>Hackathon…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9756" y="116632"/>
            <a:ext cx="3886200" cy="108701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" t="7063" r="5688"/>
          <a:stretch/>
        </p:blipFill>
        <p:spPr>
          <a:xfrm>
            <a:off x="621804" y="188640"/>
            <a:ext cx="11266630" cy="65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7136" r="13637"/>
          <a:stretch/>
        </p:blipFill>
        <p:spPr>
          <a:xfrm>
            <a:off x="909836" y="476672"/>
            <a:ext cx="10621646" cy="6245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548680"/>
            <a:ext cx="3886200" cy="870992"/>
          </a:xfrm>
        </p:spPr>
        <p:txBody>
          <a:bodyPr/>
          <a:lstStyle/>
          <a:p>
            <a:r>
              <a:rPr lang="en-US" sz="19900" dirty="0" smtClean="0"/>
              <a:t>…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127242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7136" r="7910"/>
          <a:stretch/>
        </p:blipFill>
        <p:spPr>
          <a:xfrm>
            <a:off x="981844" y="188640"/>
            <a:ext cx="10801200" cy="65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6" y="0"/>
            <a:ext cx="9753600" cy="778098"/>
          </a:xfrm>
        </p:spPr>
        <p:txBody>
          <a:bodyPr/>
          <a:lstStyle/>
          <a:p>
            <a:r>
              <a:rPr lang="en-IN" dirty="0" smtClean="0"/>
              <a:t>Feature </a:t>
            </a:r>
            <a:r>
              <a:rPr lang="en-IN" dirty="0"/>
              <a:t>engineering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14773" r="10774"/>
          <a:stretch/>
        </p:blipFill>
        <p:spPr>
          <a:xfrm>
            <a:off x="837828" y="692696"/>
            <a:ext cx="10630916" cy="61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Natural resources graphic"/>
          <p:cNvSpPr>
            <a:spLocks noGrp="1"/>
          </p:cNvSpPr>
          <p:nvPr>
            <p:ph type="title"/>
          </p:nvPr>
        </p:nvSpPr>
        <p:spPr>
          <a:xfrm>
            <a:off x="189756" y="-531440"/>
            <a:ext cx="9753600" cy="1325562"/>
          </a:xfrm>
        </p:spPr>
        <p:txBody>
          <a:bodyPr/>
          <a:lstStyle/>
          <a:p>
            <a:r>
              <a:rPr lang="en-US" dirty="0" smtClean="0"/>
              <a:t>Cross validation starts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9" t="13817" r="9497"/>
          <a:stretch/>
        </p:blipFill>
        <p:spPr>
          <a:xfrm>
            <a:off x="837828" y="794122"/>
            <a:ext cx="10369152" cy="574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11316" r="8402"/>
          <a:stretch/>
        </p:blipFill>
        <p:spPr>
          <a:xfrm>
            <a:off x="693812" y="764704"/>
            <a:ext cx="10297144" cy="59856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-531440"/>
            <a:ext cx="10225136" cy="1512168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Model building starts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68562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7136" r="8626"/>
          <a:stretch/>
        </p:blipFill>
        <p:spPr>
          <a:xfrm>
            <a:off x="909836" y="476672"/>
            <a:ext cx="10657184" cy="6165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6" y="-25320"/>
            <a:ext cx="10945216" cy="1003984"/>
          </a:xfrm>
        </p:spPr>
        <p:txBody>
          <a:bodyPr/>
          <a:lstStyle/>
          <a:p>
            <a:r>
              <a:rPr lang="en-IN" dirty="0" smtClean="0"/>
              <a:t>Ensemble </a:t>
            </a:r>
            <a:r>
              <a:rPr lang="en-IN" dirty="0"/>
              <a:t>techniques - Bagging, Boosting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4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12227" r="8626"/>
          <a:stretch/>
        </p:blipFill>
        <p:spPr>
          <a:xfrm>
            <a:off x="746076" y="620688"/>
            <a:ext cx="10460904" cy="6011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6" y="-387424"/>
            <a:ext cx="9753600" cy="1325562"/>
          </a:xfrm>
        </p:spPr>
        <p:txBody>
          <a:bodyPr/>
          <a:lstStyle/>
          <a:p>
            <a:r>
              <a:rPr lang="en-US" dirty="0" smtClean="0"/>
              <a:t>Grid </a:t>
            </a:r>
            <a:r>
              <a:rPr lang="en-US" dirty="0"/>
              <a:t>search, Tuning Hyper parameters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10954" r="6478"/>
          <a:stretch/>
        </p:blipFill>
        <p:spPr>
          <a:xfrm>
            <a:off x="693812" y="726734"/>
            <a:ext cx="10873208" cy="6135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88" y="-531440"/>
            <a:ext cx="11305256" cy="1325562"/>
          </a:xfrm>
        </p:spPr>
        <p:txBody>
          <a:bodyPr>
            <a:noAutofit/>
          </a:bodyPr>
          <a:lstStyle/>
          <a:p>
            <a:r>
              <a:rPr lang="en-IN" sz="4400" b="1" dirty="0" smtClean="0"/>
              <a:t>Evaluation </a:t>
            </a:r>
            <a:r>
              <a:rPr lang="en-IN" sz="4400" b="1" dirty="0"/>
              <a:t>metric: F1 - Score </a:t>
            </a:r>
            <a:r>
              <a:rPr lang="en-IN" sz="4400" b="1" dirty="0" smtClean="0"/>
              <a:t> and Test Set 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428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8409" r="8626"/>
          <a:stretch/>
        </p:blipFill>
        <p:spPr>
          <a:xfrm>
            <a:off x="962100" y="476671"/>
            <a:ext cx="10460904" cy="6379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16632"/>
            <a:ext cx="11809312" cy="132556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And the model predictions are ready to be used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913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43408"/>
            <a:ext cx="12188824" cy="1325562"/>
          </a:xfrm>
        </p:spPr>
        <p:txBody>
          <a:bodyPr/>
          <a:lstStyle/>
          <a:p>
            <a:pPr algn="ctr"/>
            <a:r>
              <a:rPr lang="en-IN" dirty="0" smtClean="0"/>
              <a:t>Statistics </a:t>
            </a:r>
            <a:r>
              <a:rPr lang="en-IN" dirty="0"/>
              <a:t>descriptive </a:t>
            </a:r>
            <a:r>
              <a:rPr lang="en-IN" dirty="0" smtClean="0"/>
              <a:t>analysis and </a:t>
            </a:r>
            <a:r>
              <a:rPr lang="en-IN" dirty="0" err="1" smtClean="0"/>
              <a:t>eda</a:t>
            </a:r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starts from here 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4054" r="-10204" b="2"/>
          <a:stretch/>
        </p:blipFill>
        <p:spPr>
          <a:xfrm>
            <a:off x="981844" y="836712"/>
            <a:ext cx="11377264" cy="5832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2699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62" y="188640"/>
            <a:ext cx="3886200" cy="792088"/>
          </a:xfrm>
        </p:spPr>
        <p:txBody>
          <a:bodyPr/>
          <a:lstStyle/>
          <a:p>
            <a:r>
              <a:rPr lang="en-US" sz="5400" dirty="0" smtClean="0"/>
              <a:t>EDA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0" y="2079488"/>
            <a:ext cx="3886200" cy="2133600"/>
          </a:xfrm>
        </p:spPr>
        <p:txBody>
          <a:bodyPr/>
          <a:lstStyle/>
          <a:p>
            <a:pPr lvl="0"/>
            <a:r>
              <a:rPr lang="en-US" dirty="0" smtClean="0"/>
              <a:t>Exploratory </a:t>
            </a:r>
          </a:p>
          <a:p>
            <a:pPr lvl="0"/>
            <a:r>
              <a:rPr lang="en-US" dirty="0" smtClean="0"/>
              <a:t>Data </a:t>
            </a:r>
          </a:p>
          <a:p>
            <a:pPr lvl="0"/>
            <a:r>
              <a:rPr lang="en-US" dirty="0" smtClean="0"/>
              <a:t>Analysis and 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A bit of Data </a:t>
            </a:r>
          </a:p>
          <a:p>
            <a:pPr lvl="0"/>
            <a:r>
              <a:rPr lang="en-US" dirty="0" err="1" smtClean="0"/>
              <a:t>Presprocessing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8432" r="5466" b="2423"/>
          <a:stretch/>
        </p:blipFill>
        <p:spPr>
          <a:xfrm>
            <a:off x="1678569" y="116631"/>
            <a:ext cx="10392507" cy="6408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980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" t="7559" r="14964" b="-424"/>
          <a:stretch/>
        </p:blipFill>
        <p:spPr>
          <a:xfrm>
            <a:off x="2277988" y="238726"/>
            <a:ext cx="9799788" cy="6336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72" y="0"/>
            <a:ext cx="4680520" cy="3312368"/>
          </a:xfrm>
        </p:spPr>
        <p:txBody>
          <a:bodyPr/>
          <a:lstStyle/>
          <a:p>
            <a:r>
              <a:rPr lang="en-US" sz="4800" dirty="0" smtClean="0"/>
              <a:t>More </a:t>
            </a:r>
            <a:br>
              <a:rPr lang="en-US" sz="4800" dirty="0" smtClean="0"/>
            </a:br>
            <a:r>
              <a:rPr lang="en-US" sz="4800" dirty="0" smtClean="0"/>
              <a:t>Insights </a:t>
            </a:r>
            <a:br>
              <a:rPr lang="en-US" sz="4800" dirty="0" smtClean="0"/>
            </a:br>
            <a:r>
              <a:rPr lang="en-US" sz="4800" dirty="0" smtClean="0"/>
              <a:t>about </a:t>
            </a:r>
            <a:br>
              <a:rPr lang="en-US" sz="4800" dirty="0" smtClean="0"/>
            </a:br>
            <a:r>
              <a:rPr lang="en-US" sz="4800" dirty="0" smtClean="0"/>
              <a:t>dataset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429227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t="7007" r="5369" b="-1392"/>
          <a:stretch/>
        </p:blipFill>
        <p:spPr>
          <a:xfrm>
            <a:off x="1341884" y="521858"/>
            <a:ext cx="10624437" cy="63361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88640"/>
            <a:ext cx="9753600" cy="922114"/>
          </a:xfrm>
        </p:spPr>
        <p:txBody>
          <a:bodyPr>
            <a:normAutofit/>
          </a:bodyPr>
          <a:lstStyle/>
          <a:p>
            <a:r>
              <a:rPr lang="en-IN" sz="5400" b="1" dirty="0" smtClean="0"/>
              <a:t>Feature</a:t>
            </a:r>
            <a:r>
              <a:rPr lang="en-IN" sz="5400" dirty="0" smtClean="0"/>
              <a:t> scaling begins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7697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" t="7136" r="6479"/>
          <a:stretch/>
        </p:blipFill>
        <p:spPr>
          <a:xfrm>
            <a:off x="909836" y="692696"/>
            <a:ext cx="10441160" cy="60947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-4010"/>
            <a:ext cx="11737304" cy="97951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Raw Insights About our data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705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7136" r="5762" b="3773"/>
          <a:stretch/>
        </p:blipFill>
        <p:spPr>
          <a:xfrm>
            <a:off x="765820" y="620688"/>
            <a:ext cx="10945216" cy="6129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80" y="-171400"/>
            <a:ext cx="9753600" cy="1209836"/>
          </a:xfrm>
        </p:spPr>
        <p:txBody>
          <a:bodyPr>
            <a:noAutofit/>
          </a:bodyPr>
          <a:lstStyle/>
          <a:p>
            <a:r>
              <a:rPr lang="en-US" sz="5400" dirty="0" smtClean="0"/>
              <a:t>And </a:t>
            </a:r>
            <a:r>
              <a:rPr lang="en-US" sz="6000" dirty="0" smtClean="0"/>
              <a:t>more </a:t>
            </a:r>
            <a:r>
              <a:rPr lang="en-US" sz="5400" b="1" dirty="0" smtClean="0"/>
              <a:t>insights 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5036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06090"/>
          </a:xfrm>
        </p:spPr>
        <p:txBody>
          <a:bodyPr/>
          <a:lstStyle/>
          <a:p>
            <a:r>
              <a:rPr lang="en-US" dirty="0"/>
              <a:t>Statehood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7136" r="5762"/>
          <a:stretch/>
        </p:blipFill>
        <p:spPr>
          <a:xfrm>
            <a:off x="549796" y="116632"/>
            <a:ext cx="11377264" cy="6624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093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7179" r="5500"/>
          <a:stretch/>
        </p:blipFill>
        <p:spPr>
          <a:xfrm>
            <a:off x="765820" y="598722"/>
            <a:ext cx="10585176" cy="6152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09673"/>
            <a:ext cx="9753600" cy="77809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Insights using </a:t>
            </a:r>
            <a:r>
              <a:rPr lang="en-US" sz="4800" b="1" dirty="0" smtClean="0"/>
              <a:t>Heat maps 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526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State history report presentation</Template>
  <TotalTime>68</TotalTime>
  <Words>110</Words>
  <Application>Microsoft Office PowerPoint</Application>
  <PresentationFormat>Custom</PresentationFormat>
  <Paragraphs>44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State history report presentation</vt:lpstr>
      <vt:lpstr>Loan repayment assessment in banking</vt:lpstr>
      <vt:lpstr>Statistics descriptive analysis and eda </vt:lpstr>
      <vt:lpstr>EDA </vt:lpstr>
      <vt:lpstr>More  Insights  about  dataset</vt:lpstr>
      <vt:lpstr>Feature scaling begins </vt:lpstr>
      <vt:lpstr>Raw Insights About our data </vt:lpstr>
      <vt:lpstr>And more insights </vt:lpstr>
      <vt:lpstr>Statehood</vt:lpstr>
      <vt:lpstr>Insights using Heat maps </vt:lpstr>
      <vt:lpstr>PowerPoint Presentation</vt:lpstr>
      <vt:lpstr>…</vt:lpstr>
      <vt:lpstr>Economy</vt:lpstr>
      <vt:lpstr>Feature engineering </vt:lpstr>
      <vt:lpstr>Cross validation starts here</vt:lpstr>
      <vt:lpstr>Model building starts</vt:lpstr>
      <vt:lpstr>Ensemble techniques - Bagging, Boosting </vt:lpstr>
      <vt:lpstr>Grid search, Tuning Hyper parameters </vt:lpstr>
      <vt:lpstr>Evaluation metric: F1 - Score  and Test Set </vt:lpstr>
      <vt:lpstr>And the model predictions are ready to be used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repayment assessment in banking</dc:title>
  <dc:creator>ADhiRAJ</dc:creator>
  <cp:lastModifiedBy>ADhiRAJ</cp:lastModifiedBy>
  <cp:revision>7</cp:revision>
  <dcterms:created xsi:type="dcterms:W3CDTF">2024-03-17T18:01:59Z</dcterms:created>
  <dcterms:modified xsi:type="dcterms:W3CDTF">2024-03-17T19:10:18Z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